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3" r:id="rId3"/>
    <p:sldId id="274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08" r:id="rId12"/>
    <p:sldId id="307" r:id="rId13"/>
    <p:sldId id="286" r:id="rId14"/>
    <p:sldId id="287" r:id="rId15"/>
    <p:sldId id="288" r:id="rId16"/>
    <p:sldId id="257" r:id="rId17"/>
    <p:sldId id="258" r:id="rId18"/>
    <p:sldId id="379" r:id="rId19"/>
    <p:sldId id="370" r:id="rId20"/>
    <p:sldId id="357" r:id="rId21"/>
    <p:sldId id="3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yel Fisher" initials="DF [2]" lastIdx="20" clrIdx="0">
    <p:extLst>
      <p:ext uri="{19B8F6BF-5375-455C-9EA6-DF929625EA0E}">
        <p15:presenceInfo xmlns:p15="http://schemas.microsoft.com/office/powerpoint/2012/main" userId="Danyel Fisher" providerId="None"/>
      </p:ext>
    </p:extLst>
  </p:cmAuthor>
  <p:cmAuthor id="2" name="Steven Drucker" initials="SD" lastIdx="9" clrIdx="1">
    <p:extLst>
      <p:ext uri="{19B8F6BF-5375-455C-9EA6-DF929625EA0E}">
        <p15:presenceInfo xmlns:p15="http://schemas.microsoft.com/office/powerpoint/2012/main" userId="S-1-5-21-2127521184-1604012920-1887927527-28535" providerId="AD"/>
      </p:ext>
    </p:extLst>
  </p:cmAuthor>
  <p:cmAuthor id="3" name="Danyel Fisher" initials="DF" lastIdx="1" clrIdx="2">
    <p:extLst>
      <p:ext uri="{19B8F6BF-5375-455C-9EA6-DF929625EA0E}">
        <p15:presenceInfo xmlns:p15="http://schemas.microsoft.com/office/powerpoint/2012/main" userId="b160390f91e916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3" autoAdjust="0"/>
    <p:restoredTop sz="94660" autoAdjust="0"/>
  </p:normalViewPr>
  <p:slideViewPr>
    <p:cSldViewPr snapToGrid="0">
      <p:cViewPr varScale="1">
        <p:scale>
          <a:sx n="104" d="100"/>
          <a:sy n="104" d="100"/>
        </p:scale>
        <p:origin x="204" y="180"/>
      </p:cViewPr>
      <p:guideLst/>
    </p:cSldViewPr>
  </p:slideViewPr>
  <p:outlineViewPr>
    <p:cViewPr>
      <p:scale>
        <a:sx n="33" d="100"/>
        <a:sy n="33" d="100"/>
      </p:scale>
      <p:origin x="0" y="-19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1DC13-3445-4C99-9315-EA4FA27EFEE9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D7129-8704-45B6-91F2-6AB815B69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94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 </a:t>
            </a:r>
            <a:br>
              <a:rPr lang="en-US" dirty="0" smtClean="0"/>
            </a:br>
            <a:r>
              <a:rPr lang="en-US" dirty="0" smtClean="0"/>
              <a:t>	The purpose of visualization is insight, not numbers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The purpose of </a:t>
            </a:r>
            <a:r>
              <a:rPr lang="en-US" i="1" dirty="0" smtClean="0"/>
              <a:t>exploratory </a:t>
            </a:r>
            <a:r>
              <a:rPr lang="en-US" dirty="0" smtClean="0"/>
              <a:t>visualization is </a:t>
            </a:r>
            <a:r>
              <a:rPr lang="en-US" i="1" dirty="0" smtClean="0"/>
              <a:t>finding </a:t>
            </a:r>
            <a:r>
              <a:rPr lang="en-US" dirty="0" smtClean="0"/>
              <a:t>insight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65CF8-8021-42C3-8AC2-54B1EDAF3E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52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The purpose of </a:t>
            </a:r>
            <a:r>
              <a:rPr lang="en-US" i="1" dirty="0" smtClean="0"/>
              <a:t>presentation </a:t>
            </a:r>
            <a:r>
              <a:rPr lang="en-US" dirty="0" smtClean="0"/>
              <a:t>visualization is </a:t>
            </a:r>
            <a:r>
              <a:rPr lang="en-US" i="1" dirty="0" smtClean="0"/>
              <a:t>communicating </a:t>
            </a:r>
            <a:r>
              <a:rPr lang="en-US" dirty="0" smtClean="0"/>
              <a:t>insight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65CF8-8021-42C3-8AC2-54B1EDAF3E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13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65CF8-8021-42C3-8AC2-54B1EDAF3E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2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“</a:t>
            </a:r>
            <a:r>
              <a:rPr lang="en-US" dirty="0" err="1" smtClean="0"/>
              <a:t>Bikiin</a:t>
            </a:r>
            <a:r>
              <a:rPr lang="en-US" dirty="0" smtClean="0"/>
              <a:t> graph”</a:t>
            </a:r>
          </a:p>
          <a:p>
            <a:r>
              <a:rPr lang="en-US" dirty="0" smtClean="0"/>
              <a:t>http://www.youtube.com/watch?v=NJoE0ZJ7Rn8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65CF8-8021-42C3-8AC2-54B1EDAF3E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36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Variant</a:t>
            </a:r>
            <a:r>
              <a:rPr lang="en-US" baseline="0" dirty="0" smtClean="0"/>
              <a:t> of the Bikini graph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>
                <a:effectLst/>
              </a:rPr>
              <a:t>(The lighter color refers to the overall jobs picture, while the darker color points only to the private sector.)	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http://thepoliticalcarnival.net/2012/08/03/bikini-graph-time-job-growth-far-exceeds-expectations-more-created-since-jan-than-in-5-of-the-8-bush-years/</a:t>
            </a:r>
          </a:p>
          <a:p>
            <a:r>
              <a:rPr lang="en-US" dirty="0" smtClean="0"/>
              <a:t>This is seem</a:t>
            </a:r>
            <a:r>
              <a:rPr lang="en-US" baseline="0" dirty="0" smtClean="0"/>
              <a:t> as a pro-Dem chart: shows growth year over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65CF8-8021-42C3-8AC2-54B1EDAF3E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EABED-EAFE-41AF-B8C6-BF77E21E6939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8952A-347A-48EC-A549-68B66E0C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62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EABED-EAFE-41AF-B8C6-BF77E21E6939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8952A-347A-48EC-A549-68B66E0C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68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EABED-EAFE-41AF-B8C6-BF77E21E6939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8952A-347A-48EC-A549-68B66E0C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99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ext slide BLUE">
    <p:bg>
      <p:bgPr>
        <a:solidFill>
          <a:srgbClr val="0A5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7541C-8811-4CA7-9523-3B01BD1C346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MSFT_logo_rgb_C-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826" y="2703816"/>
            <a:ext cx="3043972" cy="11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95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ext slide BLUE">
    <p:bg>
      <p:bgPr>
        <a:solidFill>
          <a:srgbClr val="0A5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160867" y="236791"/>
            <a:ext cx="10972800" cy="1143000"/>
          </a:xfrm>
        </p:spPr>
        <p:txBody>
          <a:bodyPr/>
          <a:lstStyle>
            <a:lvl1pPr>
              <a:defRPr sz="6400"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60867" y="2220537"/>
            <a:ext cx="10972800" cy="806795"/>
          </a:xfrm>
        </p:spPr>
        <p:txBody>
          <a:bodyPr/>
          <a:lstStyle>
            <a:lvl1pPr marL="0" indent="0">
              <a:buNone/>
              <a:defRPr sz="4800" b="0" i="0">
                <a:latin typeface="Segoe Light"/>
                <a:cs typeface="Segoe Light"/>
              </a:defRPr>
            </a:lvl1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213" y="2950831"/>
            <a:ext cx="10967455" cy="28670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857541C-8811-4CA7-9523-3B01BD1C3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03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EABED-EAFE-41AF-B8C6-BF77E21E6939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8952A-347A-48EC-A549-68B66E0C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2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EABED-EAFE-41AF-B8C6-BF77E21E6939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8952A-347A-48EC-A549-68B66E0C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19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EABED-EAFE-41AF-B8C6-BF77E21E6939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8952A-347A-48EC-A549-68B66E0C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78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EABED-EAFE-41AF-B8C6-BF77E21E6939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8952A-347A-48EC-A549-68B66E0C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72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EABED-EAFE-41AF-B8C6-BF77E21E6939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8952A-347A-48EC-A549-68B66E0C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96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EABED-EAFE-41AF-B8C6-BF77E21E6939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8952A-347A-48EC-A549-68B66E0C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74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EABED-EAFE-41AF-B8C6-BF77E21E6939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8952A-347A-48EC-A549-68B66E0C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03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EABED-EAFE-41AF-B8C6-BF77E21E6939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8952A-347A-48EC-A549-68B66E0C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65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EABED-EAFE-41AF-B8C6-BF77E21E6939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8952A-347A-48EC-A549-68B66E0C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05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6253" y="4608696"/>
            <a:ext cx="9144000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Presentations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83666" y="5997860"/>
            <a:ext cx="9371012" cy="762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Steven M. Drucker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Principal Researcher, Microsoft Research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959" y="1779027"/>
            <a:ext cx="3834920" cy="2996825"/>
          </a:xfrm>
          <a:prstGeom prst="rect">
            <a:avLst/>
          </a:prstGeom>
        </p:spPr>
      </p:pic>
      <p:pic>
        <p:nvPicPr>
          <p:cNvPr id="6" name="Picture 2" descr="SandD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879" y="1779027"/>
            <a:ext cx="4906907" cy="302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80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511" y="469900"/>
            <a:ext cx="7052064" cy="586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1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How many 3’s?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882761" y="2422667"/>
            <a:ext cx="10972800" cy="806795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3600" dirty="0" smtClean="0">
                <a:solidFill>
                  <a:schemeClr val="bg2"/>
                </a:solidFill>
              </a:rPr>
              <a:t>1281768756138976546984506985604982826762</a:t>
            </a:r>
            <a:endParaRPr lang="en-US" sz="3600" dirty="0">
              <a:solidFill>
                <a:schemeClr val="bg2"/>
              </a:solidFill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3600" dirty="0" smtClean="0">
                <a:solidFill>
                  <a:schemeClr val="bg2"/>
                </a:solidFill>
              </a:rPr>
              <a:t>9809858458224509856458945098450980943585</a:t>
            </a:r>
            <a:endParaRPr lang="en-US" sz="3600" dirty="0">
              <a:solidFill>
                <a:schemeClr val="bg2"/>
              </a:solidFill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3600" dirty="0" smtClean="0">
                <a:solidFill>
                  <a:schemeClr val="bg2"/>
                </a:solidFill>
              </a:rPr>
              <a:t>9091030209905959595772564675050678904567</a:t>
            </a:r>
            <a:endParaRPr lang="en-US" sz="3600" dirty="0">
              <a:solidFill>
                <a:schemeClr val="bg2"/>
              </a:solidFill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3600" dirty="0">
                <a:solidFill>
                  <a:schemeClr val="bg2"/>
                </a:solidFill>
              </a:rPr>
              <a:t>8845789809821677654876364908560912949686</a:t>
            </a:r>
          </a:p>
        </p:txBody>
      </p:sp>
    </p:spTree>
    <p:extLst>
      <p:ext uri="{BB962C8B-B14F-4D97-AF65-F5344CB8AC3E}">
        <p14:creationId xmlns:p14="http://schemas.microsoft.com/office/powerpoint/2010/main" val="196416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How many 3’s?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882761" y="2422667"/>
            <a:ext cx="10972800" cy="806795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12817687561</a:t>
            </a:r>
            <a:r>
              <a:rPr lang="en-US" sz="3600" dirty="0" smtClean="0">
                <a:solidFill>
                  <a:srgbClr val="FF0000"/>
                </a:solidFill>
              </a:rPr>
              <a:t>3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8976546984506985604982826762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980985845822450985645894509845098094</a:t>
            </a:r>
            <a:r>
              <a:rPr lang="en-US" sz="3600" dirty="0" smtClean="0">
                <a:solidFill>
                  <a:srgbClr val="FF0000"/>
                </a:solidFill>
              </a:rPr>
              <a:t>3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585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90910</a:t>
            </a:r>
            <a:r>
              <a:rPr lang="en-US" sz="3600" dirty="0" smtClean="0">
                <a:solidFill>
                  <a:srgbClr val="FF0000"/>
                </a:solidFill>
              </a:rPr>
              <a:t>3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0209905959595772564675050678904567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8845789809821677654876</a:t>
            </a:r>
            <a:r>
              <a:rPr lang="en-US" sz="3600" dirty="0">
                <a:solidFill>
                  <a:srgbClr val="FF0000"/>
                </a:solidFill>
              </a:rPr>
              <a:t>3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64908560912949686</a:t>
            </a:r>
          </a:p>
        </p:txBody>
      </p:sp>
    </p:spTree>
    <p:extLst>
      <p:ext uri="{BB962C8B-B14F-4D97-AF65-F5344CB8AC3E}">
        <p14:creationId xmlns:p14="http://schemas.microsoft.com/office/powerpoint/2010/main" val="149023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Preattentative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7" name="Picture 1" descr="http://www.csc.ncsu.edu/faculty/healey/PP/figs/colour_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315" y="2125266"/>
            <a:ext cx="2785310" cy="273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csc.ncsu.edu/faculty/healey/PP/figs/colour_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125266"/>
            <a:ext cx="2785310" cy="273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005597" y="6243426"/>
            <a:ext cx="5352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http://www.csc.ncsu.edu/faculty/healey/PP/index.html</a:t>
            </a:r>
          </a:p>
        </p:txBody>
      </p:sp>
    </p:spTree>
    <p:extLst>
      <p:ext uri="{BB962C8B-B14F-4D97-AF65-F5344CB8AC3E}">
        <p14:creationId xmlns:p14="http://schemas.microsoft.com/office/powerpoint/2010/main" val="356898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Preattentative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804" y="2110085"/>
            <a:ext cx="2784475" cy="27352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36" y="2110085"/>
            <a:ext cx="2783870" cy="273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6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Preattentative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53" y="2120386"/>
            <a:ext cx="2741612" cy="269398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34" y="2110085"/>
            <a:ext cx="2751524" cy="27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1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50179561"/>
              </p:ext>
            </p:extLst>
          </p:nvPr>
        </p:nvGraphicFramePr>
        <p:xfrm>
          <a:off x="1761424" y="1098951"/>
          <a:ext cx="7922920" cy="4614994"/>
        </p:xfrm>
        <a:graphic>
          <a:graphicData uri="http://schemas.openxmlformats.org/drawingml/2006/table">
            <a:tbl>
              <a:tblPr firstRow="1"/>
              <a:tblGrid>
                <a:gridCol w="990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3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3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3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03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69757">
                <a:tc gridSpan="8">
                  <a:txBody>
                    <a:bodyPr/>
                    <a:lstStyle/>
                    <a:p>
                      <a:r>
                        <a:rPr lang="en-US" sz="2700" b="1" u="none" dirty="0" err="1">
                          <a:solidFill>
                            <a:schemeClr val="bg2"/>
                          </a:solidFill>
                        </a:rPr>
                        <a:t>Anscombe's</a:t>
                      </a:r>
                      <a:r>
                        <a:rPr lang="en-US" sz="2700" b="1" u="none" dirty="0">
                          <a:solidFill>
                            <a:schemeClr val="bg2"/>
                          </a:solidFill>
                        </a:rPr>
                        <a:t> quartet</a:t>
                      </a:r>
                    </a:p>
                  </a:txBody>
                  <a:tcPr marL="58277" marR="58277" marT="29138" marB="29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5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2"/>
                          </a:solidFill>
                        </a:rPr>
                        <a:t>I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2"/>
                          </a:solidFill>
                        </a:rPr>
                        <a:t>II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2"/>
                          </a:solidFill>
                        </a:rPr>
                        <a:t>III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2"/>
                          </a:solidFill>
                        </a:rPr>
                        <a:t>IV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72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72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10.0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8.04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10.0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9.14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10.0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7.46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6.58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72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6.95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8.14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6.77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5.76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72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13.0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7.58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13.0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8.74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13.0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12.74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7.71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72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9.0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8.81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9.0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8.77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9.0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7.11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8.84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72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11.0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8.33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11.0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9.26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11.0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7.81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8.47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72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14.0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9.96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14.0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8.10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14.0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8.84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7.04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72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6.0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7.24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6.0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6.13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6.08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5.25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72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4.0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4.26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4.0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3.10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5.39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19.0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12.50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772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12.0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10.84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12.0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9.13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12.0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8.15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5.56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772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4.82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7.26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6.42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7.91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772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5.0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5.68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5.0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4.74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5.0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5.73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8.0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6.89</a:t>
                      </a:r>
                    </a:p>
                  </a:txBody>
                  <a:tcPr marL="58277" marR="58277" marT="29138" marB="291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3" name="Content Placeholder 3"/>
          <p:cNvGraphicFramePr>
            <a:graphicFrameLocks/>
          </p:cNvGraphicFramePr>
          <p:nvPr>
            <p:extLst/>
          </p:nvPr>
        </p:nvGraphicFramePr>
        <p:xfrm>
          <a:off x="2891888" y="2075465"/>
          <a:ext cx="5748400" cy="3413789"/>
        </p:xfrm>
        <a:graphic>
          <a:graphicData uri="http://schemas.openxmlformats.org/drawingml/2006/table">
            <a:tbl>
              <a:tblPr/>
              <a:tblGrid>
                <a:gridCol w="287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489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Property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8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489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Mean of </a:t>
                      </a:r>
                      <a:r>
                        <a:rPr lang="en-US" sz="1800" i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9 (exact)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8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489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Variance of </a:t>
                      </a:r>
                      <a:r>
                        <a:rPr lang="en-US" sz="1800" i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11 (exact)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8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489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Mean of </a:t>
                      </a:r>
                      <a:r>
                        <a:rPr lang="en-US" sz="1800" i="1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7.50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8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489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Variance of </a:t>
                      </a:r>
                      <a:r>
                        <a:rPr lang="en-US" sz="1800" i="1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4.122 or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4.127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8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489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Correlation between </a:t>
                      </a:r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sz="1800" i="1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0.816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8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085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Linear regression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 = 3.00 + 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0.500</a:t>
                      </a:r>
                      <a:r>
                        <a:rPr lang="en-US" sz="1800" i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8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513740" y="6039965"/>
            <a:ext cx="2454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Francis </a:t>
            </a:r>
            <a:r>
              <a:rPr lang="en-US" dirty="0" err="1">
                <a:solidFill>
                  <a:schemeClr val="bg2"/>
                </a:solidFill>
              </a:rPr>
              <a:t>Anscombe</a:t>
            </a:r>
            <a:r>
              <a:rPr lang="en-US" dirty="0">
                <a:solidFill>
                  <a:schemeClr val="bg2"/>
                </a:solidFill>
              </a:rPr>
              <a:t>, 1973</a:t>
            </a:r>
          </a:p>
        </p:txBody>
      </p:sp>
    </p:spTree>
    <p:extLst>
      <p:ext uri="{BB962C8B-B14F-4D97-AF65-F5344CB8AC3E}">
        <p14:creationId xmlns:p14="http://schemas.microsoft.com/office/powerpoint/2010/main" val="268985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561" y="1190523"/>
            <a:ext cx="7236096" cy="5262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>
                <a:solidFill>
                  <a:schemeClr val="bg2"/>
                </a:solidFill>
              </a:rPr>
              <a:t>Anscombe’s</a:t>
            </a:r>
            <a:r>
              <a:rPr lang="en-US" sz="4800" dirty="0" smtClean="0">
                <a:solidFill>
                  <a:schemeClr val="bg2"/>
                </a:solidFill>
              </a:rPr>
              <a:t> Quartet (cont’d)</a:t>
            </a:r>
            <a:endParaRPr lang="en-US" sz="4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95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Simple representation with transitions to help maintain context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50" y="1737868"/>
            <a:ext cx="4429266" cy="39961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0250" y="6096000"/>
            <a:ext cx="242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Isotypes, </a:t>
            </a:r>
            <a:r>
              <a:rPr lang="en-US" dirty="0" err="1" smtClean="0">
                <a:solidFill>
                  <a:schemeClr val="bg1"/>
                </a:solidFill>
              </a:rPr>
              <a:t>Neurath</a:t>
            </a:r>
            <a:r>
              <a:rPr lang="en-US" dirty="0" smtClean="0">
                <a:solidFill>
                  <a:schemeClr val="bg1"/>
                </a:solidFill>
              </a:rPr>
              <a:t>, 1936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05" y="1628775"/>
            <a:ext cx="2945670" cy="43339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8725" y="6027055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Tallies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740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Explaining Data: Simpson’s Paradox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ScreenCapture_9-25-2013 9.59.18 A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6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3816" y="1712384"/>
            <a:ext cx="7810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8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97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8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SandDance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66213" y="3003083"/>
            <a:ext cx="10967455" cy="286702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345" y="1293217"/>
            <a:ext cx="6363779" cy="46474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10228" y="6016194"/>
            <a:ext cx="4152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SandDance</a:t>
            </a:r>
            <a:r>
              <a:rPr lang="en-US" sz="1200" dirty="0" smtClean="0">
                <a:solidFill>
                  <a:schemeClr val="bg1"/>
                </a:solidFill>
              </a:rPr>
              <a:t>, http://research.Microsoft.com/projects/sanddance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Drucker et al.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60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2"/>
                </a:solidFill>
              </a:rPr>
              <a:t>SandDance</a:t>
            </a:r>
            <a:r>
              <a:rPr lang="en-US" dirty="0" smtClean="0">
                <a:solidFill>
                  <a:schemeClr val="bg2"/>
                </a:solidFill>
              </a:rPr>
              <a:t> 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26" name="Picture 2" descr="SandD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73" y="1910928"/>
            <a:ext cx="571500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74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36" y="0"/>
            <a:ext cx="10303727" cy="685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7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088"/>
            <a:ext cx="13236575" cy="6923088"/>
          </a:xfrm>
        </p:spPr>
      </p:pic>
    </p:spTree>
    <p:extLst>
      <p:ext uri="{BB962C8B-B14F-4D97-AF65-F5344CB8AC3E}">
        <p14:creationId xmlns:p14="http://schemas.microsoft.com/office/powerpoint/2010/main" val="7126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48" y="1034721"/>
            <a:ext cx="8904552" cy="5548391"/>
          </a:xfrm>
        </p:spPr>
      </p:pic>
    </p:spTree>
    <p:extLst>
      <p:ext uri="{BB962C8B-B14F-4D97-AF65-F5344CB8AC3E}">
        <p14:creationId xmlns:p14="http://schemas.microsoft.com/office/powerpoint/2010/main" val="294686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395"/>
          <a:stretch/>
        </p:blipFill>
        <p:spPr>
          <a:xfrm>
            <a:off x="160866" y="2059940"/>
            <a:ext cx="5952488" cy="4011814"/>
          </a:xfr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76" b="-494"/>
          <a:stretch/>
        </p:blipFill>
        <p:spPr>
          <a:xfrm>
            <a:off x="6224604" y="2059940"/>
            <a:ext cx="5810762" cy="401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15888"/>
            <a:ext cx="11923712" cy="6518275"/>
          </a:xfrm>
        </p:spPr>
      </p:pic>
    </p:spTree>
    <p:extLst>
      <p:ext uri="{BB962C8B-B14F-4D97-AF65-F5344CB8AC3E}">
        <p14:creationId xmlns:p14="http://schemas.microsoft.com/office/powerpoint/2010/main" val="240521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1371522"/>
            <a:ext cx="6743700" cy="4794236"/>
          </a:xfrm>
        </p:spPr>
      </p:pic>
    </p:spTree>
    <p:extLst>
      <p:ext uri="{BB962C8B-B14F-4D97-AF65-F5344CB8AC3E}">
        <p14:creationId xmlns:p14="http://schemas.microsoft.com/office/powerpoint/2010/main" val="182437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79095"/>
            <a:ext cx="9169400" cy="5949468"/>
          </a:xfrm>
        </p:spPr>
      </p:pic>
    </p:spTree>
    <p:extLst>
      <p:ext uri="{BB962C8B-B14F-4D97-AF65-F5344CB8AC3E}">
        <p14:creationId xmlns:p14="http://schemas.microsoft.com/office/powerpoint/2010/main" val="21980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256</Words>
  <Application>Microsoft Office PowerPoint</Application>
  <PresentationFormat>Widescreen</PresentationFormat>
  <Paragraphs>161</Paragraphs>
  <Slides>21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Segoe Light</vt:lpstr>
      <vt:lpstr>Office Theme</vt:lpstr>
      <vt:lpstr>Data Presentations</vt:lpstr>
      <vt:lpstr>Analysis</vt:lpstr>
      <vt:lpstr>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many 3’s?</vt:lpstr>
      <vt:lpstr>How many 3’s?</vt:lpstr>
      <vt:lpstr>Preattentative </vt:lpstr>
      <vt:lpstr>Preattentative </vt:lpstr>
      <vt:lpstr>Preattentative </vt:lpstr>
      <vt:lpstr>PowerPoint Presentation</vt:lpstr>
      <vt:lpstr>Anscombe’s Quartet (cont’d)</vt:lpstr>
      <vt:lpstr>Simple representation with transitions to help maintain context</vt:lpstr>
      <vt:lpstr>Explaining Data: Simpson’s Paradox</vt:lpstr>
      <vt:lpstr>SandDance</vt:lpstr>
      <vt:lpstr>SandDance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Drucker</dc:creator>
  <cp:lastModifiedBy>Steven Drucker</cp:lastModifiedBy>
  <cp:revision>24</cp:revision>
  <dcterms:created xsi:type="dcterms:W3CDTF">2014-05-02T18:41:01Z</dcterms:created>
  <dcterms:modified xsi:type="dcterms:W3CDTF">2016-01-19T19:55:03Z</dcterms:modified>
</cp:coreProperties>
</file>